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7" r:id="rId3"/>
    <p:sldId id="268" r:id="rId4"/>
    <p:sldId id="270" r:id="rId5"/>
    <p:sldId id="317" r:id="rId6"/>
    <p:sldId id="269" r:id="rId7"/>
    <p:sldId id="305" r:id="rId8"/>
    <p:sldId id="308" r:id="rId9"/>
    <p:sldId id="307" r:id="rId10"/>
    <p:sldId id="309" r:id="rId11"/>
    <p:sldId id="316" r:id="rId12"/>
    <p:sldId id="313" r:id="rId13"/>
    <p:sldId id="318" r:id="rId14"/>
    <p:sldId id="310" r:id="rId15"/>
    <p:sldId id="271" r:id="rId16"/>
    <p:sldId id="311" r:id="rId17"/>
    <p:sldId id="299" r:id="rId18"/>
    <p:sldId id="302" r:id="rId19"/>
    <p:sldId id="319" r:id="rId20"/>
    <p:sldId id="303" r:id="rId21"/>
    <p:sldId id="304" r:id="rId22"/>
  </p:sldIdLst>
  <p:sldSz cx="9144000" cy="6858000" type="screen4x3"/>
  <p:notesSz cx="6797675" cy="987425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A453B6FB-C184-49E7-8538-A56FD1945D68}">
          <p14:sldIdLst>
            <p14:sldId id="256"/>
            <p14:sldId id="267"/>
            <p14:sldId id="268"/>
            <p14:sldId id="270"/>
            <p14:sldId id="317"/>
            <p14:sldId id="269"/>
            <p14:sldId id="305"/>
            <p14:sldId id="308"/>
            <p14:sldId id="307"/>
            <p14:sldId id="309"/>
            <p14:sldId id="316"/>
            <p14:sldId id="313"/>
            <p14:sldId id="318"/>
            <p14:sldId id="310"/>
            <p14:sldId id="271"/>
            <p14:sldId id="311"/>
            <p14:sldId id="299"/>
            <p14:sldId id="302"/>
            <p14:sldId id="319"/>
            <p14:sldId id="303"/>
            <p14:sldId id="3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ristina Golojuh Modrić" initials="KGM" lastIdx="3" clrIdx="0"/>
  <p:cmAuthor id="7" name="Maja Šlogar" initials="MŠ" lastIdx="1" clrIdx="7"/>
  <p:cmAuthor id="1" name="Andrea Prelas" initials="AP" lastIdx="2" clrIdx="1"/>
  <p:cmAuthor id="8" name="Sanja Mesarov" initials="SM" lastIdx="1" clrIdx="8">
    <p:extLst>
      <p:ext uri="{19B8F6BF-5375-455C-9EA6-DF929625EA0E}">
        <p15:presenceInfo xmlns:p15="http://schemas.microsoft.com/office/powerpoint/2012/main" userId="S-1-5-21-1850893764-526910161-620655208-25681" providerId="AD"/>
      </p:ext>
    </p:extLst>
  </p:cmAuthor>
  <p:cmAuthor id="2" name="Hrvoje Konopa" initials="HK" lastIdx="24" clrIdx="2"/>
  <p:cmAuthor id="3" name="Tina Novak" initials="TN" lastIdx="16" clrIdx="3"/>
  <p:cmAuthor id="4" name="Ivan Ermenc" initials="IE" lastIdx="4" clrIdx="4"/>
  <p:cmAuthor id="5" name="Alenka Mitrović" initials="AM" lastIdx="13" clrIdx="5"/>
  <p:cmAuthor id="6" name="Maja Šarić" initials="MŠ" lastIdx="6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877"/>
    <a:srgbClr val="E88E31"/>
    <a:srgbClr val="149A4B"/>
    <a:srgbClr val="A41568"/>
    <a:srgbClr val="2797C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4767" autoAdjust="0"/>
  </p:normalViewPr>
  <p:slideViewPr>
    <p:cSldViewPr snapToGrid="0" snapToObjects="1">
      <p:cViewPr varScale="1">
        <p:scale>
          <a:sx n="72" d="100"/>
          <a:sy n="72" d="100"/>
        </p:scale>
        <p:origin x="132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1" d="100"/>
          <a:sy n="51" d="100"/>
        </p:scale>
        <p:origin x="2976" y="96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F17780-9EC1-44D9-8CA1-52D44B668104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678237CC-1987-4088-BFB4-04A953F0E3F5}" type="pres">
      <dgm:prSet presAssocID="{73F17780-9EC1-44D9-8CA1-52D44B66810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DA2FE1AA-03B4-49CE-BDFE-72E7E675AA0E}" type="presOf" srcId="{73F17780-9EC1-44D9-8CA1-52D44B668104}" destId="{678237CC-1987-4088-BFB4-04A953F0E3F5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F17780-9EC1-44D9-8CA1-52D44B668104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678237CC-1987-4088-BFB4-04A953F0E3F5}" type="pres">
      <dgm:prSet presAssocID="{73F17780-9EC1-44D9-8CA1-52D44B66810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DA2FE1AA-03B4-49CE-BDFE-72E7E675AA0E}" type="presOf" srcId="{73F17780-9EC1-44D9-8CA1-52D44B668104}" destId="{678237CC-1987-4088-BFB4-04A953F0E3F5}" srcOrd="0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9168C-888A-4E56-A09D-0F6D75AB3D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82189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8FBBB-6CB6-4260-AC45-B0E23F48AC7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8707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48790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49156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hr-HR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924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48558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7527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91826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4779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88189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01773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9498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80925-155F-4FAD-A683-7E4C218F0E32}" type="datetime1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28F80-A2C5-6444-8C20-3416AE241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5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3663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66A8A-0715-664A-A9E8-E9BD2B9FE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54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31CC9-1563-1E4A-B7DF-AD4D96240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57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9B8E4-9785-5542-A2CC-E3EFD9AF0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24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3ED7B-F1CE-404E-B6C6-A6F40C47A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1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4F2D7-2B5A-E84B-ACF2-17EC346B5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99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6BB5F-A257-FC43-92A4-C378033C3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51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8515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296F69E-54AF-244F-916A-3E30C08219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1" descr="unutarnja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6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naslovn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-9525"/>
            <a:ext cx="932256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itle 7"/>
          <p:cNvSpPr>
            <a:spLocks noGrp="1"/>
          </p:cNvSpPr>
          <p:nvPr>
            <p:ph type="ctrTitle"/>
          </p:nvPr>
        </p:nvSpPr>
        <p:spPr>
          <a:xfrm>
            <a:off x="330200" y="512763"/>
            <a:ext cx="2747963" cy="376237"/>
          </a:xfrm>
        </p:spPr>
        <p:txBody>
          <a:bodyPr/>
          <a:lstStyle/>
          <a:p>
            <a:pPr algn="l" eaLnBrk="1" hangingPunct="1"/>
            <a:r>
              <a:rPr lang="ta-IN" sz="1700">
                <a:solidFill>
                  <a:srgbClr val="777877"/>
                </a:solidFill>
                <a:latin typeface="Myriad Pro Bold SemiExt" charset="0"/>
                <a:cs typeface="Myriad Pro Bold SemiExt" charset="0"/>
              </a:rPr>
              <a:t>OPERATIVNI PROGRAM</a:t>
            </a:r>
            <a:endParaRPr lang="en-US" sz="1700">
              <a:solidFill>
                <a:srgbClr val="777877"/>
              </a:solidFill>
              <a:latin typeface="Myriad Pro Bold SemiExt" charset="0"/>
              <a:cs typeface="Myriad Pro Bold SemiExt" charset="0"/>
            </a:endParaRPr>
          </a:p>
        </p:txBody>
      </p:sp>
      <p:sp>
        <p:nvSpPr>
          <p:cNvPr id="13315" name="Title 7"/>
          <p:cNvSpPr txBox="1">
            <a:spLocks/>
          </p:cNvSpPr>
          <p:nvPr/>
        </p:nvSpPr>
        <p:spPr bwMode="auto">
          <a:xfrm>
            <a:off x="325438" y="1030288"/>
            <a:ext cx="3127375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ta-IN" sz="4100" dirty="0">
                <a:latin typeface="Myriad Pro Light SemiExt" charset="0"/>
                <a:cs typeface="Myriad Pro Light SemiExt" charset="0"/>
              </a:rPr>
              <a:t>Učinkoviti </a:t>
            </a:r>
          </a:p>
          <a:p>
            <a:pPr eaLnBrk="1" hangingPunct="1"/>
            <a:r>
              <a:rPr lang="ta-IN" sz="4100" dirty="0">
                <a:latin typeface="Myriad Pro Light SemiExt" charset="0"/>
                <a:cs typeface="Myriad Pro Light SemiExt" charset="0"/>
              </a:rPr>
              <a:t>ljudski </a:t>
            </a:r>
          </a:p>
          <a:p>
            <a:pPr eaLnBrk="1" hangingPunct="1"/>
            <a:r>
              <a:rPr lang="ta-IN" sz="4100" dirty="0">
                <a:latin typeface="Myriad Pro Light SemiExt" charset="0"/>
                <a:cs typeface="Myriad Pro Light SemiExt" charset="0"/>
              </a:rPr>
              <a:t>potencijal</a:t>
            </a:r>
            <a:r>
              <a:rPr lang="hr-HR" sz="4100" dirty="0">
                <a:latin typeface="Myriad Pro Light SemiExt" charset="0"/>
                <a:cs typeface="Myriad Pro Light SemiExt" charset="0"/>
              </a:rPr>
              <a:t>i</a:t>
            </a:r>
            <a:endParaRPr lang="en-US" sz="4100" dirty="0">
              <a:latin typeface="Myriad Pro Light SemiExt" charset="0"/>
              <a:cs typeface="Myriad Pro Light SemiExt" charset="0"/>
            </a:endParaRPr>
          </a:p>
        </p:txBody>
      </p:sp>
      <p:sp>
        <p:nvSpPr>
          <p:cNvPr id="13316" name="Title 7"/>
          <p:cNvSpPr txBox="1">
            <a:spLocks/>
          </p:cNvSpPr>
          <p:nvPr/>
        </p:nvSpPr>
        <p:spPr bwMode="auto">
          <a:xfrm>
            <a:off x="330200" y="2917825"/>
            <a:ext cx="27479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ta-IN" sz="1700">
                <a:solidFill>
                  <a:srgbClr val="777877"/>
                </a:solidFill>
                <a:latin typeface="Myriad Pro Bold SemiExt" charset="0"/>
                <a:cs typeface="Myriad Pro Bold SemiExt" charset="0"/>
              </a:rPr>
              <a:t>2014. - 2020. </a:t>
            </a:r>
            <a:endParaRPr lang="en-US" sz="1700">
              <a:solidFill>
                <a:srgbClr val="777877"/>
              </a:solidFill>
              <a:latin typeface="Myriad Pro Bold SemiExt" charset="0"/>
              <a:cs typeface="Myriad Pro Bold SemiExt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19100" y="3597275"/>
            <a:ext cx="2225675" cy="0"/>
          </a:xfrm>
          <a:prstGeom prst="line">
            <a:avLst/>
          </a:prstGeom>
          <a:ln>
            <a:solidFill>
              <a:srgbClr val="77787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7"/>
          <p:cNvSpPr txBox="1">
            <a:spLocks/>
          </p:cNvSpPr>
          <p:nvPr/>
        </p:nvSpPr>
        <p:spPr>
          <a:xfrm>
            <a:off x="314325" y="3878263"/>
            <a:ext cx="2747963" cy="1446212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ta-IN" sz="1600" dirty="0">
                <a:solidFill>
                  <a:srgbClr val="2797C9"/>
                </a:solidFill>
                <a:latin typeface="Myriad Pro Light SemiExt"/>
                <a:cs typeface="Myriad Pro Light SemiExt"/>
              </a:rPr>
              <a:t>ZAPOŠLJAVANJE</a:t>
            </a:r>
          </a:p>
          <a:p>
            <a:pPr algn="l" fontAlgn="auto">
              <a:spcAft>
                <a:spcPts val="0"/>
              </a:spcAft>
              <a:defRPr/>
            </a:pPr>
            <a:endParaRPr lang="ta-IN" sz="1600" dirty="0">
              <a:solidFill>
                <a:srgbClr val="2797C9"/>
              </a:solidFill>
              <a:latin typeface="Myriad Pro Light SemiExt"/>
              <a:cs typeface="Myriad Pro Light SemiExt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ta-IN" sz="1600" dirty="0">
                <a:solidFill>
                  <a:srgbClr val="A41568"/>
                </a:solidFill>
                <a:latin typeface="Myriad Pro Light SemiExt"/>
                <a:cs typeface="Myriad Pro Light SemiExt"/>
              </a:rPr>
              <a:t>SOCIJALNO UKLJUČIVANJE</a:t>
            </a:r>
          </a:p>
          <a:p>
            <a:pPr algn="l" fontAlgn="auto">
              <a:spcAft>
                <a:spcPts val="0"/>
              </a:spcAft>
              <a:defRPr/>
            </a:pPr>
            <a:endParaRPr lang="ta-IN" sz="1600" dirty="0">
              <a:solidFill>
                <a:srgbClr val="A41568"/>
              </a:solidFill>
              <a:latin typeface="Myriad Pro Light SemiExt"/>
              <a:cs typeface="Myriad Pro Light SemiExt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ta-IN" sz="1600" dirty="0">
                <a:solidFill>
                  <a:srgbClr val="149A4B"/>
                </a:solidFill>
                <a:latin typeface="Myriad Pro Light SemiExt"/>
                <a:cs typeface="Myriad Pro Light SemiExt"/>
              </a:rPr>
              <a:t>OBRAZOVANJE</a:t>
            </a:r>
          </a:p>
          <a:p>
            <a:pPr algn="l" fontAlgn="auto">
              <a:spcAft>
                <a:spcPts val="0"/>
              </a:spcAft>
              <a:defRPr/>
            </a:pPr>
            <a:endParaRPr lang="ta-IN" sz="1600" dirty="0">
              <a:solidFill>
                <a:srgbClr val="149A4B"/>
              </a:solidFill>
              <a:latin typeface="Myriad Pro Light SemiExt"/>
              <a:cs typeface="Myriad Pro Light SemiExt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ta-IN" sz="1600" dirty="0">
                <a:solidFill>
                  <a:srgbClr val="E88E31"/>
                </a:solidFill>
                <a:latin typeface="Myriad Pro Light SemiExt"/>
                <a:cs typeface="Myriad Pro Light SemiExt"/>
              </a:rPr>
              <a:t>DOBRO UPRAVLJANJE</a:t>
            </a:r>
          </a:p>
          <a:p>
            <a:pPr algn="l" fontAlgn="auto">
              <a:spcAft>
                <a:spcPts val="0"/>
              </a:spcAft>
              <a:defRPr/>
            </a:pPr>
            <a:endParaRPr lang="en-US" sz="1600" dirty="0">
              <a:solidFill>
                <a:srgbClr val="2797C9"/>
              </a:solidFill>
              <a:latin typeface="Myriad Pro Light SemiExt"/>
              <a:cs typeface="Myriad Pro Light SemiEx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A4EB024C-6439-432E-9171-A8AB18355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7885043" cy="1143000"/>
          </a:xfrm>
        </p:spPr>
        <p:txBody>
          <a:bodyPr/>
          <a:lstStyle/>
          <a:p>
            <a:pPr algn="l"/>
            <a:r>
              <a:rPr lang="hr-HR" sz="2400" dirty="0">
                <a:solidFill>
                  <a:prstClr val="black"/>
                </a:solidFill>
              </a:rPr>
              <a:t>2.OBRAZOVANJE I OSPOSOBLJAVANJE ŽENA PRIPADNICA CILJNE SKUPINE</a:t>
            </a:r>
            <a:br>
              <a:rPr lang="hr-HR" sz="2400" dirty="0">
                <a:solidFill>
                  <a:prstClr val="black"/>
                </a:solidFill>
              </a:rPr>
            </a:br>
            <a:endParaRPr lang="hr-HR" sz="2400" dirty="0"/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54C2883-D850-4BB7-8914-85DBEDC96B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59227"/>
            <a:ext cx="4038600" cy="4525963"/>
          </a:xfrm>
        </p:spPr>
        <p:txBody>
          <a:bodyPr/>
          <a:lstStyle/>
          <a:p>
            <a:pPr lvl="0">
              <a:buFontTx/>
              <a:buChar char="-"/>
            </a:pPr>
            <a:endParaRPr lang="hr-HR" sz="2400" dirty="0">
              <a:solidFill>
                <a:prstClr val="black"/>
              </a:solidFill>
            </a:endParaRPr>
          </a:p>
          <a:p>
            <a:pPr lvl="0">
              <a:buFontTx/>
              <a:buChar char="-"/>
            </a:pPr>
            <a:endParaRPr lang="hr-HR" sz="2400" dirty="0">
              <a:solidFill>
                <a:prstClr val="black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r-HR" dirty="0">
                <a:solidFill>
                  <a:prstClr val="black"/>
                </a:solidFill>
              </a:rPr>
              <a:t>- Osposobljeno 13, od ukupno 15 zaposlenih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dirty="0">
                <a:solidFill>
                  <a:prstClr val="black"/>
                </a:solidFill>
              </a:rPr>
              <a:t>žena pripadnica ciljane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dirty="0">
                <a:solidFill>
                  <a:prstClr val="black"/>
                </a:solidFill>
              </a:rPr>
              <a:t>skupine</a:t>
            </a:r>
            <a:endParaRPr lang="hr-HR" dirty="0"/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D619CD3D-8FE4-4E19-B88E-7089FCF3C4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478156"/>
            <a:ext cx="3909580" cy="392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45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0763858B-E67D-4962-A598-4198A16C4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003774" cy="4525963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hr-HR" sz="2400" dirty="0"/>
              <a:t>- Program osposobljavanja je verificiran od strane Ministarstva znanosti i obrazovanja te su po završetku polaznicama dodijeljena Uvjerenja o osposobljavanju za poslove računalnog operatera.</a:t>
            </a:r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5F456413-7D92-422C-A675-A24C0186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74" y="274638"/>
            <a:ext cx="7898296" cy="1143000"/>
          </a:xfrm>
        </p:spPr>
        <p:txBody>
          <a:bodyPr/>
          <a:lstStyle/>
          <a:p>
            <a:pPr algn="l"/>
            <a:r>
              <a:rPr lang="hr-HR" sz="2400" dirty="0">
                <a:solidFill>
                  <a:prstClr val="black"/>
                </a:solidFill>
              </a:rPr>
              <a:t>2.OBRAZOVANJE I OSPOSOBLJAVANJE ŽENA PRIPADNICA CILJNE SKUPINE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1238521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176B1D9A-25DA-46D9-A245-A2C43C8D4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918174" cy="1143000"/>
          </a:xfrm>
        </p:spPr>
        <p:txBody>
          <a:bodyPr/>
          <a:lstStyle/>
          <a:p>
            <a:pPr algn="l"/>
            <a:r>
              <a:rPr lang="hr-HR" sz="2400" dirty="0">
                <a:solidFill>
                  <a:prstClr val="black"/>
                </a:solidFill>
              </a:rPr>
              <a:t>2.OBRAZOVANJE I OSPOSOBLJAVANJE ŽENA PRIPADNICA CILJNE SKUPINE</a:t>
            </a:r>
            <a:endParaRPr lang="hr-HR" sz="2400" dirty="0"/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1B4019CA-0A81-4ECA-BD20-82041FCB6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0532" y="1759226"/>
            <a:ext cx="6730241" cy="4525963"/>
          </a:xfrm>
        </p:spPr>
      </p:pic>
    </p:spTree>
    <p:extLst>
      <p:ext uri="{BB962C8B-B14F-4D97-AF65-F5344CB8AC3E}">
        <p14:creationId xmlns:p14="http://schemas.microsoft.com/office/powerpoint/2010/main" val="3308835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143219" y="616945"/>
          <a:ext cx="8543581" cy="5871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Naslov 1">
            <a:extLst>
              <a:ext uri="{FF2B5EF4-FFF2-40B4-BE49-F238E27FC236}">
                <a16:creationId xmlns:a16="http://schemas.microsoft.com/office/drawing/2014/main" id="{A0EC1FCA-50C1-4D3A-88D1-26161ED16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sz="2400" dirty="0"/>
              <a:t>V  PROMIDŽBA I VIDLJIVOST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4508077-43F4-443B-99E3-0A6742327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191"/>
            <a:ext cx="8229600" cy="5665051"/>
          </a:xfrm>
        </p:spPr>
        <p:txBody>
          <a:bodyPr/>
          <a:lstStyle/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r>
              <a:rPr lang="hr-HR" sz="2000" dirty="0"/>
              <a:t> Izrađeni promotivni materijali s ciljem promocije projekta :</a:t>
            </a:r>
          </a:p>
          <a:p>
            <a:pPr>
              <a:buFontTx/>
              <a:buChar char="-"/>
            </a:pPr>
            <a:endParaRPr lang="hr-HR" sz="1800" dirty="0"/>
          </a:p>
          <a:p>
            <a:pPr marL="0" indent="0">
              <a:buNone/>
            </a:pPr>
            <a:endParaRPr lang="hr-HR" sz="1800" dirty="0"/>
          </a:p>
          <a:p>
            <a:pPr>
              <a:buFontTx/>
              <a:buChar char="-"/>
            </a:pPr>
            <a:r>
              <a:rPr lang="hr-HR" sz="1800" dirty="0"/>
              <a:t>400 letaka, podijeljeno lokalnom stanovništvu</a:t>
            </a:r>
          </a:p>
          <a:p>
            <a:pPr>
              <a:buFontTx/>
              <a:buChar char="-"/>
            </a:pPr>
            <a:r>
              <a:rPr lang="hr-HR" sz="1800" dirty="0"/>
              <a:t>20 plakata, postavljeno na lokaciji projekta</a:t>
            </a:r>
          </a:p>
          <a:p>
            <a:pPr>
              <a:buFontTx/>
              <a:buChar char="-"/>
            </a:pPr>
            <a:r>
              <a:rPr lang="hr-HR" sz="1800" dirty="0"/>
              <a:t>1 roll – </a:t>
            </a:r>
            <a:r>
              <a:rPr lang="hr-HR" sz="1800" dirty="0" err="1"/>
              <a:t>up</a:t>
            </a:r>
            <a:r>
              <a:rPr lang="hr-HR" sz="1800" dirty="0"/>
              <a:t> </a:t>
            </a:r>
            <a:r>
              <a:rPr lang="hr-HR" sz="1800" dirty="0" err="1"/>
              <a:t>banner</a:t>
            </a:r>
            <a:endParaRPr lang="hr-HR" sz="1800" dirty="0"/>
          </a:p>
          <a:p>
            <a:pPr>
              <a:buFontTx/>
              <a:buChar char="-"/>
            </a:pPr>
            <a:r>
              <a:rPr lang="hr-HR" sz="1800" dirty="0"/>
              <a:t>10 radnih kompleta s tiskom vidljivosti projekta (platnena vrećica, rokovnik, USB </a:t>
            </a:r>
            <a:r>
              <a:rPr lang="hr-HR" sz="1800" dirty="0" err="1"/>
              <a:t>stick</a:t>
            </a:r>
            <a:r>
              <a:rPr lang="hr-HR" sz="1800" dirty="0"/>
              <a:t>, radni blok, kemijska olovka)</a:t>
            </a:r>
          </a:p>
          <a:p>
            <a:pPr>
              <a:buFontTx/>
              <a:buChar char="-"/>
            </a:pPr>
            <a:r>
              <a:rPr lang="hr-HR" sz="1800" dirty="0"/>
              <a:t>60 reklamnih kompleta s tiskom vidljivosti projekta (platnena vrećica, radni blok, kemijska olovka)</a:t>
            </a:r>
          </a:p>
          <a:p>
            <a:pPr>
              <a:buFontTx/>
              <a:buChar char="-"/>
            </a:pPr>
            <a:r>
              <a:rPr lang="hr-HR" sz="1800" dirty="0"/>
              <a:t>15 setova promotivnih materijala za zaposlene žene (2 majice kratkih rukava, jakna od </a:t>
            </a:r>
            <a:r>
              <a:rPr lang="hr-HR" sz="1800" dirty="0" err="1"/>
              <a:t>flisa</a:t>
            </a:r>
            <a:r>
              <a:rPr lang="hr-HR" sz="1800" dirty="0"/>
              <a:t>, kišobran, kabanica, ID kartica)</a:t>
            </a:r>
          </a:p>
          <a:p>
            <a:pPr>
              <a:buFontTx/>
              <a:buChar char="-"/>
            </a:pPr>
            <a:r>
              <a:rPr lang="hr-HR" sz="1800" dirty="0"/>
              <a:t>200 </a:t>
            </a:r>
            <a:r>
              <a:rPr lang="hr-HR" sz="1800" dirty="0" err="1"/>
              <a:t>vizit</a:t>
            </a:r>
            <a:r>
              <a:rPr lang="hr-HR" sz="1800" dirty="0"/>
              <a:t>-kartica/posjetnica</a:t>
            </a:r>
          </a:p>
          <a:p>
            <a:pPr>
              <a:buFontTx/>
              <a:buChar char="-"/>
            </a:pPr>
            <a:r>
              <a:rPr lang="hr-HR" sz="1800" dirty="0"/>
              <a:t>2 ID kartice za administrativno osoblje</a:t>
            </a:r>
          </a:p>
          <a:p>
            <a:pPr marL="0" indent="0">
              <a:buNone/>
            </a:pP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144718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>
            <a:extLst>
              <a:ext uri="{FF2B5EF4-FFF2-40B4-BE49-F238E27FC236}">
                <a16:creationId xmlns:a16="http://schemas.microsoft.com/office/drawing/2014/main" id="{66AE2D9E-013F-4DB8-B2B7-36BEB448B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sz="2400" dirty="0"/>
              <a:t>V  PROMIDŽBA I VIDLJIVOST </a:t>
            </a: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F1E4F856-15DE-4FF0-A388-7852BCBB63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517913"/>
            <a:ext cx="4038600" cy="3607455"/>
          </a:xfrm>
        </p:spPr>
      </p:pic>
      <p:pic>
        <p:nvPicPr>
          <p:cNvPr id="12" name="Rezervirano mjesto sadržaja 11">
            <a:extLst>
              <a:ext uri="{FF2B5EF4-FFF2-40B4-BE49-F238E27FC236}">
                <a16:creationId xmlns:a16="http://schemas.microsoft.com/office/drawing/2014/main" id="{EA2FEC05-FD02-4803-976B-6A8A213D9F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42123" y="1417638"/>
            <a:ext cx="3260034" cy="4708526"/>
          </a:xfrm>
        </p:spPr>
      </p:pic>
    </p:spTree>
    <p:extLst>
      <p:ext uri="{BB962C8B-B14F-4D97-AF65-F5344CB8AC3E}">
        <p14:creationId xmlns:p14="http://schemas.microsoft.com/office/powerpoint/2010/main" val="2004889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260756"/>
              </p:ext>
            </p:extLst>
          </p:nvPr>
        </p:nvGraphicFramePr>
        <p:xfrm>
          <a:off x="143219" y="616945"/>
          <a:ext cx="8543581" cy="5871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Naslov 1">
            <a:extLst>
              <a:ext uri="{FF2B5EF4-FFF2-40B4-BE49-F238E27FC236}">
                <a16:creationId xmlns:a16="http://schemas.microsoft.com/office/drawing/2014/main" id="{A0EC1FCA-50C1-4D3A-88D1-26161ED16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sz="2400" dirty="0"/>
              <a:t>V  PROMIDŽBA I VIDLJIVOST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4508077-43F4-443B-99E3-0A6742327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191"/>
            <a:ext cx="8229600" cy="5665051"/>
          </a:xfrm>
        </p:spPr>
        <p:txBody>
          <a:bodyPr/>
          <a:lstStyle/>
          <a:p>
            <a:pPr>
              <a:buFontTx/>
              <a:buChar char="-"/>
            </a:pPr>
            <a:endParaRPr lang="hr-HR" sz="1800" dirty="0"/>
          </a:p>
          <a:p>
            <a:pPr marL="0" indent="0">
              <a:buNone/>
            </a:pPr>
            <a:r>
              <a:rPr lang="hr-HR" sz="1800" dirty="0"/>
              <a:t> </a:t>
            </a:r>
          </a:p>
          <a:p>
            <a:pPr marL="0" indent="0">
              <a:buNone/>
            </a:pPr>
            <a:r>
              <a:rPr lang="hr-HR" sz="2000" dirty="0"/>
              <a:t>Promocija predstavljanja projekta i ostvarenih rezultata projekta </a:t>
            </a:r>
          </a:p>
          <a:p>
            <a:pPr marL="0" indent="0">
              <a:buNone/>
            </a:pPr>
            <a:r>
              <a:rPr lang="hr-HR" sz="2000" dirty="0"/>
              <a:t>u medijima</a:t>
            </a:r>
          </a:p>
          <a:p>
            <a:pPr>
              <a:buFontTx/>
              <a:buChar char="-"/>
            </a:pPr>
            <a:endParaRPr lang="hr-HR" sz="1800" dirty="0"/>
          </a:p>
          <a:p>
            <a:pPr marL="0" indent="0">
              <a:buNone/>
            </a:pPr>
            <a:endParaRPr lang="hr-HR" sz="1800" dirty="0"/>
          </a:p>
          <a:p>
            <a:pPr>
              <a:buFontTx/>
              <a:buChar char="-"/>
            </a:pPr>
            <a:endParaRPr lang="hr-HR" sz="1800" dirty="0"/>
          </a:p>
          <a:p>
            <a:pPr>
              <a:buFontTx/>
              <a:buChar char="-"/>
            </a:pPr>
            <a:r>
              <a:rPr lang="hr-HR" sz="1800" dirty="0"/>
              <a:t>Javna tribina za predstavljanje projekta </a:t>
            </a:r>
          </a:p>
          <a:p>
            <a:pPr>
              <a:buFontTx/>
              <a:buChar char="-"/>
            </a:pPr>
            <a:r>
              <a:rPr lang="hr-HR" sz="1800" dirty="0"/>
              <a:t>Objave na lokalnim radio stanicama</a:t>
            </a:r>
          </a:p>
          <a:p>
            <a:pPr>
              <a:buFontTx/>
              <a:buChar char="-"/>
            </a:pPr>
            <a:r>
              <a:rPr lang="hr-HR" sz="1800" dirty="0"/>
              <a:t>Objave na web stranici Općine </a:t>
            </a:r>
            <a:r>
              <a:rPr lang="hr-HR" sz="1800" dirty="0" err="1"/>
              <a:t>Trpinja</a:t>
            </a:r>
            <a:r>
              <a:rPr lang="hr-HR" sz="1800" dirty="0"/>
              <a:t>, www.opcinatrpinja.hr</a:t>
            </a:r>
          </a:p>
          <a:p>
            <a:pPr>
              <a:buFontTx/>
              <a:buChar char="-"/>
            </a:pPr>
            <a:r>
              <a:rPr lang="hr-HR" sz="1800" dirty="0"/>
              <a:t>Izrađena PowerPoint prezentacija za predstavljanje rezultata projekta</a:t>
            </a:r>
          </a:p>
          <a:p>
            <a:pPr marL="0" indent="0">
              <a:buNone/>
            </a:pP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27370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034BF49-36A8-4FE3-9F13-C2E55FA013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1" y="1600200"/>
            <a:ext cx="695536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slov 5">
            <a:extLst>
              <a:ext uri="{FF2B5EF4-FFF2-40B4-BE49-F238E27FC236}">
                <a16:creationId xmlns:a16="http://schemas.microsoft.com/office/drawing/2014/main" id="{66AE2D9E-013F-4DB8-B2B7-36BEB448B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sz="2400" dirty="0"/>
              <a:t>V  PROMIDŽBA I VIDLJIVOST </a:t>
            </a:r>
          </a:p>
        </p:txBody>
      </p:sp>
    </p:spTree>
    <p:extLst>
      <p:ext uri="{BB962C8B-B14F-4D97-AF65-F5344CB8AC3E}">
        <p14:creationId xmlns:p14="http://schemas.microsoft.com/office/powerpoint/2010/main" val="3077787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B8986109-49BE-452C-B540-0808C2883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  <a:buFontTx/>
              <a:buChar char="-"/>
            </a:pPr>
            <a:r>
              <a:rPr lang="hr-HR" sz="2400" dirty="0"/>
              <a:t>Zaposlena voditeljica projekta zadužena za administrativno vođenje i praćenje projekta te koordinaciju svih projektnih aktivnosti i projektnog tima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hr-HR" sz="2400" dirty="0"/>
              <a:t>Zaposlena asistentica projekta zadužena za praćenje i kontrolu rada zaposlenih žena iz ciljane skupine i ostale poslove u svim aktivnostima upravljanja projektom</a:t>
            </a:r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89A6667C-4D6A-4E16-BE33-D58460EC8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sz="2400" dirty="0"/>
              <a:t>PM UPRAVLJANJE PROJEKTOM I ADMINISTRACIJA</a:t>
            </a:r>
          </a:p>
        </p:txBody>
      </p:sp>
    </p:spTree>
    <p:extLst>
      <p:ext uri="{BB962C8B-B14F-4D97-AF65-F5344CB8AC3E}">
        <p14:creationId xmlns:p14="http://schemas.microsoft.com/office/powerpoint/2010/main" val="3722830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D7676E5-AA9B-4239-A7B3-CAB2EFA0C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70922"/>
            <a:ext cx="8229600" cy="3555241"/>
          </a:xfrm>
        </p:spPr>
        <p:txBody>
          <a:bodyPr/>
          <a:lstStyle/>
          <a:p>
            <a:r>
              <a:rPr lang="hr-HR" sz="2400" dirty="0"/>
              <a:t> </a:t>
            </a:r>
            <a:r>
              <a:rPr lang="hr-HR" sz="2200" dirty="0"/>
              <a:t>Uključivanjem žena pripadnica ciljane skupine u </a:t>
            </a:r>
          </a:p>
          <a:p>
            <a:pPr marL="0" indent="0">
              <a:buNone/>
            </a:pPr>
            <a:r>
              <a:rPr lang="hr-HR" sz="2200" dirty="0"/>
              <a:t> projektnu aktivnost osposobljavanje za poslove </a:t>
            </a:r>
          </a:p>
          <a:p>
            <a:pPr marL="0" indent="0">
              <a:buNone/>
            </a:pPr>
            <a:r>
              <a:rPr lang="hr-HR" sz="2200" dirty="0"/>
              <a:t>računalnog operatera, povećano je znanje i vještine te se osnažio</a:t>
            </a:r>
          </a:p>
          <a:p>
            <a:pPr marL="0" indent="0">
              <a:buNone/>
            </a:pPr>
            <a:r>
              <a:rPr lang="hr-HR" sz="2200" dirty="0"/>
              <a:t>radni potencijal teže </a:t>
            </a:r>
            <a:r>
              <a:rPr lang="hr-HR" sz="2200" dirty="0" err="1"/>
              <a:t>zapošljivih</a:t>
            </a:r>
            <a:r>
              <a:rPr lang="hr-HR" sz="2200" dirty="0"/>
              <a:t> žena, kako bi po završetku</a:t>
            </a:r>
          </a:p>
          <a:p>
            <a:pPr marL="0" indent="0">
              <a:buNone/>
            </a:pPr>
            <a:r>
              <a:rPr lang="hr-HR" sz="2200" dirty="0"/>
              <a:t>projekta bile konkurentnije na tržištu rada.</a:t>
            </a:r>
          </a:p>
          <a:p>
            <a:pPr marL="0" indent="0">
              <a:buNone/>
            </a:pPr>
            <a:endParaRPr lang="hr-HR" sz="2200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3CA50929-C504-4A9B-B30E-2D074126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400" dirty="0"/>
              <a:t>ODRŽIVOST REZULTATA PROJEKTA</a:t>
            </a:r>
          </a:p>
        </p:txBody>
      </p:sp>
    </p:spTree>
    <p:extLst>
      <p:ext uri="{BB962C8B-B14F-4D97-AF65-F5344CB8AC3E}">
        <p14:creationId xmlns:p14="http://schemas.microsoft.com/office/powerpoint/2010/main" val="1042239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3CA50929-C504-4A9B-B30E-2D074126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400" dirty="0"/>
              <a:t>ODRŽIVOST REZULTATA PROJEKTA</a:t>
            </a: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D7676E5-AA9B-4239-A7B3-CAB2EFA0C69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600200"/>
            <a:ext cx="7447722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r-HR" sz="2400" dirty="0"/>
              <a:t>Iskustvo svih sudionika u projektu, kao i evidentiranje potreba osoba kojima je potrebna pomoć, rezultiralo je povećanjem svijesti lokalne zajednice i institucija o potrebi nastavka provedbe ovih aktivnosti.</a:t>
            </a:r>
          </a:p>
          <a:p>
            <a:pPr marL="0" indent="0">
              <a:buNone/>
            </a:pPr>
            <a:endParaRPr lang="hr-HR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/>
              <a:t>Ojačani su provedbeni kapaciteti prijavitelja i projektnih partnera u području upravljanja projektnim ciklusom. Stečena znanja i vještine tijekom provedbe projekta bit će u funkciji daljnje međusobne suradnje i razvoja novih ideja i projekata koji će doprinijeti zapošljavanju i socijalnoj uključenosti skupina u nepovoljnom položaju.</a:t>
            </a:r>
          </a:p>
        </p:txBody>
      </p:sp>
    </p:spTree>
    <p:extLst>
      <p:ext uri="{BB962C8B-B14F-4D97-AF65-F5344CB8AC3E}">
        <p14:creationId xmlns:p14="http://schemas.microsoft.com/office/powerpoint/2010/main" val="629551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endParaRPr lang="hr-HR" dirty="0"/>
          </a:p>
        </p:txBody>
      </p:sp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7C8359BD-F224-4EC9-BC95-9727F4D470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7200" y="993913"/>
            <a:ext cx="4191000" cy="5132250"/>
          </a:xfrm>
          <a:prstGeom prst="rect">
            <a:avLst/>
          </a:prstGeom>
        </p:spPr>
      </p:pic>
      <p:sp>
        <p:nvSpPr>
          <p:cNvPr id="9" name="Rezervirano mjesto sadržaja 8">
            <a:extLst>
              <a:ext uri="{FF2B5EF4-FFF2-40B4-BE49-F238E27FC236}">
                <a16:creationId xmlns:a16="http://schemas.microsoft.com/office/drawing/2014/main" id="{24C31E46-E3CB-4AD3-9C89-183EB89C8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279374"/>
            <a:ext cx="4038600" cy="3846789"/>
          </a:xfrm>
        </p:spPr>
        <p:txBody>
          <a:bodyPr/>
          <a:lstStyle/>
          <a:p>
            <a:pPr marL="0" lvl="0" indent="0" algn="ctr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PREDSTAVLJANJE OSTVARENIH REZULTATA PROJEKTA</a:t>
            </a:r>
          </a:p>
          <a:p>
            <a:pPr marL="0" lvl="0" indent="0" algn="ctr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r-HR" sz="1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lvl="0" indent="0" algn="ctr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ZAŽELI – OPĆINA TRPINJA II</a:t>
            </a:r>
          </a:p>
          <a:p>
            <a:pPr marL="0" lvl="0" indent="0" algn="ctr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r-HR" sz="1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lvl="0" indent="0" algn="ctr" defTabSz="914400" fontAlgn="auto">
              <a:spcBef>
                <a:spcPts val="0"/>
              </a:spcBef>
              <a:spcAft>
                <a:spcPts val="0"/>
              </a:spcAft>
              <a:buNone/>
            </a:pPr>
            <a:endParaRPr lang="hr-HR" sz="1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lvl="0" indent="0" algn="ctr" defTabSz="914400" fontAlgn="auto">
              <a:spcBef>
                <a:spcPts val="0"/>
              </a:spcBef>
              <a:spcAft>
                <a:spcPts val="0"/>
              </a:spcAft>
              <a:buNone/>
            </a:pPr>
            <a:endParaRPr lang="hr-HR" sz="1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zervirano mjesto podnožja 10">
            <a:extLst>
              <a:ext uri="{FF2B5EF4-FFF2-40B4-BE49-F238E27FC236}">
                <a16:creationId xmlns:a16="http://schemas.microsoft.com/office/drawing/2014/main" id="{3412D9FB-C752-408F-A54B-3A9788490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8887" y="6356350"/>
            <a:ext cx="4731025" cy="365125"/>
          </a:xfrm>
        </p:spPr>
        <p:txBody>
          <a:bodyPr/>
          <a:lstStyle/>
          <a:p>
            <a:pPr>
              <a:defRPr/>
            </a:pPr>
            <a:r>
              <a:rPr lang="hr-HR" sz="1400" dirty="0">
                <a:solidFill>
                  <a:schemeClr val="tx1"/>
                </a:solidFill>
              </a:rPr>
              <a:t>Sadržaj publikacije isključiva je odgovornost Općine </a:t>
            </a:r>
            <a:r>
              <a:rPr lang="hr-HR" sz="1400" dirty="0" err="1">
                <a:solidFill>
                  <a:schemeClr val="tx1"/>
                </a:solidFill>
              </a:rPr>
              <a:t>Trpinja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33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7D4D290E-25A8-4D0B-8EF7-94AEC742D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5838"/>
            <a:ext cx="7931426" cy="51203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HR" sz="2800" dirty="0"/>
              <a:t>Temeljem ostvarenih rezultata tijekom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2800" dirty="0"/>
              <a:t>provedbe projekta „ZAŽELI – OPĆINA TRPINJA II”,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2800" dirty="0"/>
              <a:t>teži se daljnjem razvoju lokalne zajednice kroz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2800" dirty="0"/>
              <a:t>smanjenje nezaposlenosti i ublažavanje rizika od siromaštva te poticanje socijalne uključenosti i povećanje razine kvalitete života osoba u nepovoljnom položaju.</a:t>
            </a:r>
          </a:p>
          <a:p>
            <a:pPr marL="0" indent="0">
              <a:buNone/>
            </a:pPr>
            <a:endParaRPr lang="hr-HR" sz="2800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C124E1AD-3873-4C71-905A-A1232C58E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/>
          <a:lstStyle/>
          <a:p>
            <a:r>
              <a:rPr lang="hr-H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2605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EE0FDA97-E543-4748-9BB8-0B1A83841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7166"/>
            <a:ext cx="8229600" cy="5118998"/>
          </a:xfrm>
        </p:spPr>
        <p:txBody>
          <a:bodyPr/>
          <a:lstStyle/>
          <a:p>
            <a:pPr marL="0" indent="0" algn="ctr">
              <a:lnSpc>
                <a:spcPct val="300000"/>
              </a:lnSpc>
              <a:buNone/>
            </a:pPr>
            <a:r>
              <a:rPr lang="hr-HR" dirty="0"/>
              <a:t>HVALA SVIMA NA DOPRINOSU U </a:t>
            </a:r>
          </a:p>
          <a:p>
            <a:pPr marL="0" indent="0" algn="ctr">
              <a:lnSpc>
                <a:spcPct val="300000"/>
              </a:lnSpc>
              <a:buNone/>
            </a:pPr>
            <a:r>
              <a:rPr lang="hr-HR" dirty="0"/>
              <a:t>USPJEŠNOJ </a:t>
            </a:r>
          </a:p>
          <a:p>
            <a:pPr marL="0" indent="0" algn="ctr">
              <a:lnSpc>
                <a:spcPct val="300000"/>
              </a:lnSpc>
              <a:buNone/>
            </a:pPr>
            <a:r>
              <a:rPr lang="hr-HR" dirty="0"/>
              <a:t>PROVEDBI PROJEKTA!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EDF9CB07-C3D7-44F8-BF17-11A1FB667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65778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hr-HR" sz="3600" dirty="0"/>
            </a:br>
            <a:endParaRPr lang="hr-H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74638"/>
            <a:ext cx="8324491" cy="5317779"/>
          </a:xfrm>
        </p:spPr>
        <p:txBody>
          <a:bodyPr/>
          <a:lstStyle/>
          <a:p>
            <a:pPr marL="0" lvl="0" indent="0" algn="just" defTabSz="914400" eaLnBrk="0" hangingPunct="0">
              <a:buNone/>
            </a:pPr>
            <a:r>
              <a:rPr lang="hr-HR" sz="2400" dirty="0">
                <a:solidFill>
                  <a:prstClr val="black"/>
                </a:solidFill>
              </a:rPr>
              <a:t>Korisnik : Općina </a:t>
            </a:r>
            <a:r>
              <a:rPr lang="hr-HR" sz="2400" dirty="0" err="1">
                <a:solidFill>
                  <a:prstClr val="black"/>
                </a:solidFill>
              </a:rPr>
              <a:t>Trpinja</a:t>
            </a:r>
            <a:r>
              <a:rPr lang="hr-HR" sz="2400" dirty="0">
                <a:solidFill>
                  <a:prstClr val="black"/>
                </a:solidFill>
              </a:rPr>
              <a:t>      </a:t>
            </a:r>
          </a:p>
          <a:p>
            <a:pPr marL="0" lvl="0" indent="0" algn="just" defTabSz="914400" eaLnBrk="0" hangingPunct="0">
              <a:buNone/>
            </a:pPr>
            <a:endParaRPr lang="hr-HR" sz="2400" dirty="0">
              <a:solidFill>
                <a:prstClr val="black"/>
              </a:solidFill>
            </a:endParaRPr>
          </a:p>
          <a:p>
            <a:pPr marL="0" lvl="0" indent="0" algn="just" defTabSz="914400" eaLnBrk="0" hangingPunct="0">
              <a:buNone/>
            </a:pPr>
            <a:endParaRPr lang="hr-HR" sz="2400" dirty="0">
              <a:solidFill>
                <a:prstClr val="black"/>
              </a:solidFill>
            </a:endParaRPr>
          </a:p>
          <a:p>
            <a:pPr marL="0" lvl="0" indent="0" algn="just" defTabSz="914400" eaLnBrk="0" hangingPunct="0">
              <a:buNone/>
            </a:pPr>
            <a:endParaRPr lang="hr-HR" sz="2400" dirty="0">
              <a:solidFill>
                <a:prstClr val="black"/>
              </a:solidFill>
            </a:endParaRPr>
          </a:p>
          <a:p>
            <a:pPr marL="0" lvl="0" indent="0" algn="just" defTabSz="914400" eaLnBrk="0" hangingPunct="0">
              <a:buNone/>
            </a:pPr>
            <a:r>
              <a:rPr lang="hr-HR" sz="2400" dirty="0">
                <a:solidFill>
                  <a:prstClr val="black"/>
                </a:solidFill>
              </a:rPr>
              <a:t>Partneri: - Hrvatski zavod za zapošljavanje</a:t>
            </a:r>
          </a:p>
          <a:p>
            <a:pPr marL="0" lvl="0" indent="0" algn="just" defTabSz="914400" eaLnBrk="0" hangingPunct="0">
              <a:buNone/>
            </a:pPr>
            <a:r>
              <a:rPr lang="hr-HR" sz="2400" dirty="0">
                <a:solidFill>
                  <a:prstClr val="black"/>
                </a:solidFill>
              </a:rPr>
              <a:t>                   Područni ured Vukovar</a:t>
            </a:r>
          </a:p>
          <a:p>
            <a:pPr marL="0" lvl="0" indent="0" algn="just" defTabSz="914400" eaLnBrk="0" hangingPunct="0">
              <a:buNone/>
            </a:pPr>
            <a:r>
              <a:rPr lang="hr-HR" sz="2400" dirty="0">
                <a:solidFill>
                  <a:prstClr val="black"/>
                </a:solidFill>
              </a:rPr>
              <a:t>                 - Centar za socijalnu skrb Vukovar</a:t>
            </a:r>
          </a:p>
          <a:p>
            <a:pPr marL="0" lvl="0" indent="0" algn="just" defTabSz="914400" eaLnBrk="0" hangingPunct="0">
              <a:buNone/>
            </a:pPr>
            <a:r>
              <a:rPr lang="hr-HR" sz="2400" dirty="0">
                <a:solidFill>
                  <a:prstClr val="black"/>
                </a:solidFill>
              </a:rPr>
              <a:t>                 - Udruga „Treća životna dob” </a:t>
            </a:r>
            <a:r>
              <a:rPr lang="hr-HR" sz="2400" dirty="0" err="1">
                <a:solidFill>
                  <a:prstClr val="black"/>
                </a:solidFill>
              </a:rPr>
              <a:t>Trpinja</a:t>
            </a:r>
            <a:endParaRPr lang="hr-HR" sz="2400" dirty="0">
              <a:solidFill>
                <a:prstClr val="black"/>
              </a:solidFill>
            </a:endParaRPr>
          </a:p>
          <a:p>
            <a:pPr marL="0" lvl="0" indent="0" algn="just" defTabSz="914400" eaLnBrk="0" hangingPunct="0">
              <a:buNone/>
            </a:pPr>
            <a:endParaRPr lang="hr-HR" sz="2400" dirty="0">
              <a:solidFill>
                <a:prstClr val="black"/>
              </a:solidFill>
            </a:endParaRPr>
          </a:p>
          <a:p>
            <a:pPr marL="0" lvl="0" indent="0" algn="just" defTabSz="914400" eaLnBrk="0" hangingPunct="0">
              <a:buNone/>
            </a:pPr>
            <a:endParaRPr lang="hr-HR" sz="2400" dirty="0">
              <a:solidFill>
                <a:prstClr val="black"/>
              </a:solidFill>
            </a:endParaRPr>
          </a:p>
          <a:p>
            <a:pPr marL="0" lvl="0" indent="0" algn="just" defTabSz="914400" eaLnBrk="0" hangingPunct="0">
              <a:buNone/>
            </a:pPr>
            <a:endParaRPr lang="hr-HR" sz="2400" dirty="0">
              <a:solidFill>
                <a:prstClr val="black"/>
              </a:solidFill>
            </a:endParaRPr>
          </a:p>
          <a:p>
            <a:pPr marL="0" lvl="0" indent="0" algn="just" defTabSz="914400" eaLnBrk="0" hangingPunct="0">
              <a:buNone/>
            </a:pPr>
            <a:r>
              <a:rPr lang="hr-HR" sz="2400" dirty="0">
                <a:solidFill>
                  <a:prstClr val="black"/>
                </a:solidFill>
              </a:rPr>
              <a:t>Razdoblje provedbe projekta : 13.07.2020. – 13.11.2021.</a:t>
            </a:r>
          </a:p>
          <a:p>
            <a:pPr marL="0" lvl="0" indent="0" algn="just" defTabSz="914400" eaLnBrk="0" hangingPunct="0">
              <a:buNone/>
            </a:pPr>
            <a:endParaRPr lang="hr-HR" sz="2400" dirty="0">
              <a:solidFill>
                <a:prstClr val="black"/>
              </a:solidFill>
            </a:endParaRPr>
          </a:p>
          <a:p>
            <a:pPr marL="0" lvl="0" indent="0" algn="just" defTabSz="914400" eaLnBrk="0" hangingPunct="0">
              <a:buNone/>
            </a:pPr>
            <a:endParaRPr lang="hr-HR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25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8554"/>
          </a:xfrm>
        </p:spPr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endParaRPr lang="hr-H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42122"/>
            <a:ext cx="8315864" cy="5384041"/>
          </a:xfrm>
        </p:spPr>
        <p:txBody>
          <a:bodyPr/>
          <a:lstStyle/>
          <a:p>
            <a:pPr marL="0" lvl="0" indent="0" algn="just" defTabSz="914400" eaLnBrk="0" hangingPunct="0">
              <a:buNone/>
            </a:pPr>
            <a:endParaRPr lang="hr-HR" sz="2400" dirty="0">
              <a:solidFill>
                <a:prstClr val="black"/>
              </a:solidFill>
            </a:endParaRPr>
          </a:p>
          <a:p>
            <a:pPr marL="0" lvl="0" indent="0" algn="just" defTabSz="914400" eaLnBrk="0" hangingPunct="0">
              <a:buNone/>
            </a:pPr>
            <a:r>
              <a:rPr lang="hr-HR" sz="2400" dirty="0">
                <a:solidFill>
                  <a:prstClr val="black"/>
                </a:solidFill>
              </a:rPr>
              <a:t>Cilj projekta :</a:t>
            </a:r>
          </a:p>
          <a:p>
            <a:pPr marL="0" lvl="0" indent="0" algn="just" defTabSz="914400" eaLnBrk="0" hangingPunct="0">
              <a:buNone/>
            </a:pPr>
            <a:endParaRPr lang="hr-HR" sz="2400" dirty="0">
              <a:solidFill>
                <a:prstClr val="black"/>
              </a:solidFill>
            </a:endParaRPr>
          </a:p>
          <a:p>
            <a:pPr marL="0" lvl="0" indent="0" algn="just" defTabSz="914400" eaLnBrk="0" hangingPunct="0">
              <a:buNone/>
            </a:pPr>
            <a:endParaRPr lang="hr-HR" sz="2400" dirty="0">
              <a:solidFill>
                <a:prstClr val="black"/>
              </a:solidFill>
            </a:endParaRPr>
          </a:p>
          <a:p>
            <a:pPr marL="0" lvl="0" indent="0" algn="just" defTabSz="914400" eaLnBrk="0" hangingPunct="0">
              <a:buNone/>
            </a:pPr>
            <a:r>
              <a:rPr lang="hr-HR" sz="2400" dirty="0">
                <a:solidFill>
                  <a:prstClr val="black"/>
                </a:solidFill>
              </a:rPr>
              <a:t>Osnažiti i unaprijediti radni potencijal teže </a:t>
            </a:r>
            <a:r>
              <a:rPr lang="hr-HR" sz="2400" dirty="0" err="1">
                <a:solidFill>
                  <a:prstClr val="black"/>
                </a:solidFill>
              </a:rPr>
              <a:t>zapošljivih</a:t>
            </a:r>
            <a:r>
              <a:rPr lang="hr-HR" sz="2400" dirty="0">
                <a:solidFill>
                  <a:prstClr val="black"/>
                </a:solidFill>
              </a:rPr>
              <a:t> žena s nižom razinom obrazovanja, zapošljavanjem u lokalnoj zajednici koje će ublažiti posljedice njihove nezaposlenosti i rizika od siromaštva, te ujedno potaknuti socijalnu uključenost i povećati razinu kvalitete života krajnjih korisnika</a:t>
            </a:r>
          </a:p>
        </p:txBody>
      </p:sp>
    </p:spTree>
    <p:extLst>
      <p:ext uri="{BB962C8B-B14F-4D97-AF65-F5344CB8AC3E}">
        <p14:creationId xmlns:p14="http://schemas.microsoft.com/office/powerpoint/2010/main" val="2752251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3C1E7C4-FF79-46C6-973A-46BADB301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13184"/>
            <a:ext cx="7388087" cy="5012980"/>
          </a:xfrm>
        </p:spPr>
        <p:txBody>
          <a:bodyPr/>
          <a:lstStyle/>
          <a:p>
            <a:pPr marL="0" indent="0">
              <a:buNone/>
            </a:pPr>
            <a:r>
              <a:rPr lang="hr-H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Nezaposlene žene s najviše završenim srednjoškolskim obrazovanjem koje su prijavljene u evidenciju nezaposlenih HZZ-a s naglaskom na teže </a:t>
            </a:r>
            <a:r>
              <a:rPr lang="hr-HR" sz="24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zapošljive</a:t>
            </a:r>
            <a:r>
              <a:rPr lang="hr-H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skupine u lokalnoj zajednici (primjerice, žene od 50 godina naviše, žene s invaliditetom, žrtve trgovanja ljudima, žrtve obiteljskog nasilja, azilantice, mlade žene koje su izašle iz sustava skrbi (domova za djecu) i udomiteljskih obitelji, odgojnih zavoda i sl., liječene ovisnice, povratnice s odsluženja zatvorske kazne unazad 6 mjeseci, pripadnice romske nacionalne manjine, beskućnice). </a:t>
            </a:r>
          </a:p>
          <a:p>
            <a:pPr marL="0" indent="0">
              <a:buNone/>
            </a:pPr>
            <a:endParaRPr lang="hr-HR" sz="2400" dirty="0"/>
          </a:p>
          <a:p>
            <a:r>
              <a:rPr lang="hr-HR" sz="2400" dirty="0"/>
              <a:t>Krajnji korisnici</a:t>
            </a:r>
          </a:p>
          <a:p>
            <a:pPr marL="0" indent="0">
              <a:buNone/>
            </a:pPr>
            <a:r>
              <a:rPr lang="hr-HR" sz="2200" dirty="0"/>
              <a:t>Starije osobe i osobe u nepovoljnom položaju</a:t>
            </a:r>
          </a:p>
          <a:p>
            <a:endParaRPr lang="hr-HR" sz="2400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48FD7B0E-EC4C-4845-8501-1B3F1D8A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400" dirty="0"/>
              <a:t>Ciljana skupina</a:t>
            </a:r>
          </a:p>
        </p:txBody>
      </p:sp>
    </p:spTree>
    <p:extLst>
      <p:ext uri="{BB962C8B-B14F-4D97-AF65-F5344CB8AC3E}">
        <p14:creationId xmlns:p14="http://schemas.microsoft.com/office/powerpoint/2010/main" val="726173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698740"/>
            <a:ext cx="8497019" cy="5427423"/>
          </a:xfrm>
        </p:spPr>
        <p:txBody>
          <a:bodyPr/>
          <a:lstStyle/>
          <a:p>
            <a:pPr marL="0" lvl="0" indent="0" algn="just" defTabSz="914400" eaLnBrk="0" hangingPunct="0">
              <a:buNone/>
            </a:pPr>
            <a:r>
              <a:rPr lang="hr-HR" sz="2400" dirty="0">
                <a:solidFill>
                  <a:prstClr val="black"/>
                </a:solidFill>
              </a:rPr>
              <a:t>Elementi projekta :</a:t>
            </a:r>
          </a:p>
          <a:p>
            <a:pPr marL="0" lvl="0" indent="0" algn="just" defTabSz="914400" eaLnBrk="0" hangingPunct="0">
              <a:buNone/>
            </a:pPr>
            <a:endParaRPr lang="hr-HR" sz="2400" dirty="0">
              <a:solidFill>
                <a:prstClr val="black"/>
              </a:solidFill>
            </a:endParaRPr>
          </a:p>
          <a:p>
            <a:pPr marL="0" lvl="0" indent="0" algn="just" defTabSz="914400" eaLnBrk="0" hangingPunct="0">
              <a:buNone/>
            </a:pPr>
            <a:endParaRPr lang="hr-HR" sz="2400" dirty="0">
              <a:solidFill>
                <a:prstClr val="black"/>
              </a:solidFill>
            </a:endParaRPr>
          </a:p>
          <a:p>
            <a:pPr marL="0" lvl="0" indent="0" algn="just" defTabSz="914400" eaLnBrk="0" hangingPunct="0">
              <a:buNone/>
            </a:pPr>
            <a:endParaRPr lang="hr-HR" sz="2400" dirty="0">
              <a:solidFill>
                <a:prstClr val="black"/>
              </a:solidFill>
            </a:endParaRPr>
          </a:p>
          <a:p>
            <a:pPr marL="457200" lvl="0" indent="-457200" algn="just" defTabSz="914400" eaLnBrk="0" hangingPunct="0">
              <a:buAutoNum type="arabicPeriod"/>
            </a:pPr>
            <a:r>
              <a:rPr lang="hr-HR" sz="2400" dirty="0">
                <a:solidFill>
                  <a:prstClr val="black"/>
                </a:solidFill>
              </a:rPr>
              <a:t>Zapošljavanje žena pripadnica ciljne skupine u svrhu pružanja usluge potpore i podrške starijim osobama i osobama u nepovoljnom položaju</a:t>
            </a:r>
          </a:p>
          <a:p>
            <a:pPr marL="457200" lvl="0" indent="-457200" algn="just" defTabSz="914400" eaLnBrk="0" hangingPunct="0">
              <a:buAutoNum type="arabicPeriod"/>
            </a:pPr>
            <a:endParaRPr lang="hr-HR" sz="2400" dirty="0">
              <a:solidFill>
                <a:prstClr val="black"/>
              </a:solidFill>
            </a:endParaRPr>
          </a:p>
          <a:p>
            <a:pPr marL="0" lvl="0" indent="0" algn="just" defTabSz="914400" eaLnBrk="0" hangingPunct="0">
              <a:buNone/>
            </a:pPr>
            <a:r>
              <a:rPr lang="hr-HR" sz="2400" dirty="0">
                <a:solidFill>
                  <a:prstClr val="black"/>
                </a:solidFill>
              </a:rPr>
              <a:t>2.   Obrazovanje i osposobljavanje žena pripadnica ciljne skupine</a:t>
            </a:r>
          </a:p>
          <a:p>
            <a:pPr marL="457200" lvl="0" indent="-457200" algn="just" defTabSz="914400" eaLnBrk="0" hangingPunct="0">
              <a:buAutoNum type="arabicPeriod"/>
            </a:pPr>
            <a:endParaRPr lang="hr-HR" sz="2400" dirty="0">
              <a:solidFill>
                <a:prstClr val="black"/>
              </a:solidFill>
            </a:endParaRPr>
          </a:p>
          <a:p>
            <a:pPr marL="0" lvl="0" indent="0" algn="just" defTabSz="914400" eaLnBrk="0" hangingPunct="0">
              <a:buNone/>
            </a:pPr>
            <a:r>
              <a:rPr lang="hr-HR" sz="2400" dirty="0">
                <a:solidFill>
                  <a:prstClr val="black"/>
                </a:solidFill>
              </a:rPr>
              <a:t>V    Promidžba i vidljivost</a:t>
            </a:r>
          </a:p>
          <a:p>
            <a:pPr marL="0" lvl="0" indent="0" algn="just" defTabSz="914400" eaLnBrk="0" hangingPunct="0">
              <a:buNone/>
            </a:pPr>
            <a:endParaRPr lang="hr-HR" sz="2400" dirty="0">
              <a:solidFill>
                <a:prstClr val="black"/>
              </a:solidFill>
            </a:endParaRPr>
          </a:p>
          <a:p>
            <a:pPr marL="0" lvl="0" indent="0" algn="just" defTabSz="914400" eaLnBrk="0" hangingPunct="0">
              <a:buNone/>
            </a:pPr>
            <a:r>
              <a:rPr lang="hr-HR" sz="2400" dirty="0">
                <a:solidFill>
                  <a:prstClr val="black"/>
                </a:solidFill>
              </a:rPr>
              <a:t>PM  Upravljanje projektom i administracija</a:t>
            </a:r>
          </a:p>
        </p:txBody>
      </p:sp>
    </p:spTree>
    <p:extLst>
      <p:ext uri="{BB962C8B-B14F-4D97-AF65-F5344CB8AC3E}">
        <p14:creationId xmlns:p14="http://schemas.microsoft.com/office/powerpoint/2010/main" val="913848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A4EB024C-6439-432E-9171-A8AB18355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110330" cy="1143000"/>
          </a:xfrm>
        </p:spPr>
        <p:txBody>
          <a:bodyPr/>
          <a:lstStyle/>
          <a:p>
            <a:pPr algn="l"/>
            <a:r>
              <a:rPr lang="hr-HR" sz="2400" dirty="0"/>
              <a:t>1. ZAPOŠLJAVANJE ŽENA PRIPADNICA CILJNE SKUPINE U SVRHU PRUŽANJA USLUGE POTPORE I PODRŠKE STARIJIM OSOBAMA I OSOBAMA U NEPOVOLJNOM POLOŽAJU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54C2883-D850-4BB7-8914-85DBEDC96B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>
              <a:buFontTx/>
              <a:buChar char="-"/>
            </a:pPr>
            <a:endParaRPr lang="hr-HR" sz="2400" dirty="0">
              <a:solidFill>
                <a:prstClr val="black"/>
              </a:solidFill>
            </a:endParaRPr>
          </a:p>
          <a:p>
            <a:pPr lvl="0">
              <a:buFontTx/>
              <a:buChar char="-"/>
            </a:pPr>
            <a:endParaRPr lang="hr-HR" sz="2400" dirty="0">
              <a:solidFill>
                <a:prstClr val="black"/>
              </a:solidFill>
            </a:endParaRPr>
          </a:p>
          <a:p>
            <a:pPr lvl="0">
              <a:buFontTx/>
              <a:buChar char="-"/>
            </a:pPr>
            <a:r>
              <a:rPr lang="hr-HR" sz="2400" dirty="0">
                <a:solidFill>
                  <a:prstClr val="black"/>
                </a:solidFill>
              </a:rPr>
              <a:t>Zaposleno 15 nezaposlenih žena s najviše završenim srednjoškolskim obrazovanjem koje su prijavljene u evidenciju nezaposlenih HZZ-a, na period od 12 mjeseca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33A3F3C3-0FEC-45DB-BD38-AC23B417F8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478157"/>
            <a:ext cx="4038600" cy="3472069"/>
          </a:xfrm>
        </p:spPr>
      </p:pic>
    </p:spTree>
    <p:extLst>
      <p:ext uri="{BB962C8B-B14F-4D97-AF65-F5344CB8AC3E}">
        <p14:creationId xmlns:p14="http://schemas.microsoft.com/office/powerpoint/2010/main" val="2690916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A4EB024C-6439-432E-9171-A8AB18355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110330" cy="1143000"/>
          </a:xfrm>
        </p:spPr>
        <p:txBody>
          <a:bodyPr/>
          <a:lstStyle/>
          <a:p>
            <a:pPr algn="l"/>
            <a:r>
              <a:rPr lang="hr-HR" sz="2400" dirty="0"/>
              <a:t>1. ZAPOŠLJAVANJE ŽENA PRIPADNICA CILJNE SKUPINE U SVRHU PRUŽANJA USLUGE POTPORE I PODRŠKE STARIJIM OSOBAMA I OSOBAMA U NEPOVOLJNOM POLOŽAJU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54C2883-D850-4BB7-8914-85DBEDC96B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prstClr val="black"/>
                </a:solidFill>
              </a:rPr>
              <a:t>- </a:t>
            </a:r>
            <a:r>
              <a:rPr lang="hr-HR" sz="2400" dirty="0">
                <a:solidFill>
                  <a:prstClr val="black"/>
                </a:solidFill>
              </a:rPr>
              <a:t>Osigurana kontinuirana potpora i podrška starijim osobama i osobama u nepovoljnom položaju s ciljem poboljšanja kvalitete života za ukupno 121 krajnjeg korisnika tijekom 12 mjeseci u kojima su nezaposlene žene zaposlene na projektu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B5D42190-317B-4238-ABE9-05BFBF905C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70264" y="2279374"/>
            <a:ext cx="3394472" cy="3846789"/>
          </a:xfrm>
        </p:spPr>
      </p:pic>
    </p:spTree>
    <p:extLst>
      <p:ext uri="{BB962C8B-B14F-4D97-AF65-F5344CB8AC3E}">
        <p14:creationId xmlns:p14="http://schemas.microsoft.com/office/powerpoint/2010/main" val="4227719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A4EB024C-6439-432E-9171-A8AB18355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110330" cy="1143000"/>
          </a:xfrm>
        </p:spPr>
        <p:txBody>
          <a:bodyPr/>
          <a:lstStyle/>
          <a:p>
            <a:pPr algn="l"/>
            <a:r>
              <a:rPr lang="hr-HR" sz="2400" dirty="0"/>
              <a:t>1. ZAPOŠLJAVANJE ŽENA PRIPADNICA CILJNE SKUPINE U SVRHU PRUŽANJA USLUGE POTPORE I PODRŠKE STARIJIM OSOBAMA I OSOBAMA U NEPOVOLJNOM POLOŽAJU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54C2883-D850-4BB7-8914-85DBEDC96B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buNone/>
            </a:pPr>
            <a:endParaRPr lang="hr-HR" sz="2400" dirty="0">
              <a:solidFill>
                <a:prstClr val="black"/>
              </a:solidFill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r-HR" dirty="0">
                <a:solidFill>
                  <a:prstClr val="black"/>
                </a:solidFill>
              </a:rPr>
              <a:t>- Z</a:t>
            </a:r>
            <a:r>
              <a:rPr lang="hr-HR" sz="2400" dirty="0">
                <a:solidFill>
                  <a:prstClr val="black"/>
                </a:solidFill>
              </a:rPr>
              <a:t>a ukupno 121 krajnjeg korisnika osigurane su potrepštine za osobnu higijenu i održavanje higijene stambenog prostora</a:t>
            </a:r>
            <a:endParaRPr lang="hr-HR" dirty="0"/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0BBEC422-B11E-4BA2-83EE-DFAB130733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2" y="2438400"/>
            <a:ext cx="3716534" cy="3687763"/>
          </a:xfrm>
        </p:spPr>
      </p:pic>
    </p:spTree>
    <p:extLst>
      <p:ext uri="{BB962C8B-B14F-4D97-AF65-F5344CB8AC3E}">
        <p14:creationId xmlns:p14="http://schemas.microsoft.com/office/powerpoint/2010/main" val="2680802331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5484</TotalTime>
  <Words>837</Words>
  <Application>Microsoft Office PowerPoint</Application>
  <PresentationFormat>Prikaz na zaslonu (4:3)</PresentationFormat>
  <Paragraphs>121</Paragraphs>
  <Slides>21</Slides>
  <Notes>8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7" baseType="lpstr">
      <vt:lpstr>Arial</vt:lpstr>
      <vt:lpstr>Calibri</vt:lpstr>
      <vt:lpstr>Cambria</vt:lpstr>
      <vt:lpstr>Myriad Pro Bold SemiExt</vt:lpstr>
      <vt:lpstr>Myriad Pro Light SemiExt</vt:lpstr>
      <vt:lpstr>powerpoint</vt:lpstr>
      <vt:lpstr>OPERATIVNI PROGRAM</vt:lpstr>
      <vt:lpstr>  </vt:lpstr>
      <vt:lpstr> </vt:lpstr>
      <vt:lpstr>  </vt:lpstr>
      <vt:lpstr>Ciljana skupina</vt:lpstr>
      <vt:lpstr>PowerPoint prezentacija</vt:lpstr>
      <vt:lpstr>1. ZAPOŠLJAVANJE ŽENA PRIPADNICA CILJNE SKUPINE U SVRHU PRUŽANJA USLUGE POTPORE I PODRŠKE STARIJIM OSOBAMA I OSOBAMA U NEPOVOLJNOM POLOŽAJU</vt:lpstr>
      <vt:lpstr>1. ZAPOŠLJAVANJE ŽENA PRIPADNICA CILJNE SKUPINE U SVRHU PRUŽANJA USLUGE POTPORE I PODRŠKE STARIJIM OSOBAMA I OSOBAMA U NEPOVOLJNOM POLOŽAJU</vt:lpstr>
      <vt:lpstr>1. ZAPOŠLJAVANJE ŽENA PRIPADNICA CILJNE SKUPINE U SVRHU PRUŽANJA USLUGE POTPORE I PODRŠKE STARIJIM OSOBAMA I OSOBAMA U NEPOVOLJNOM POLOŽAJU</vt:lpstr>
      <vt:lpstr>2.OBRAZOVANJE I OSPOSOBLJAVANJE ŽENA PRIPADNICA CILJNE SKUPINE </vt:lpstr>
      <vt:lpstr>2.OBRAZOVANJE I OSPOSOBLJAVANJE ŽENA PRIPADNICA CILJNE SKUPINE</vt:lpstr>
      <vt:lpstr>2.OBRAZOVANJE I OSPOSOBLJAVANJE ŽENA PRIPADNICA CILJNE SKUPINE</vt:lpstr>
      <vt:lpstr>V  PROMIDŽBA I VIDLJIVOST</vt:lpstr>
      <vt:lpstr>V  PROMIDŽBA I VIDLJIVOST </vt:lpstr>
      <vt:lpstr>V  PROMIDŽBA I VIDLJIVOST</vt:lpstr>
      <vt:lpstr>V  PROMIDŽBA I VIDLJIVOST </vt:lpstr>
      <vt:lpstr>PM UPRAVLJANJE PROJEKTOM I ADMINISTRACIJA</vt:lpstr>
      <vt:lpstr>ODRŽIVOST REZULTATA PROJEKTA</vt:lpstr>
      <vt:lpstr>ODRŽIVOST REZULTATA PROJEKTA</vt:lpstr>
      <vt:lpstr> </vt:lpstr>
      <vt:lpstr>  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OPERATIVNI PROGRAM</dc:title>
  <dc:creator>Andrea Prelas</dc:creator>
  <cp:lastModifiedBy>Udruga Treca Zivotna Dob</cp:lastModifiedBy>
  <cp:revision>283</cp:revision>
  <cp:lastPrinted>2017-04-21T09:06:16Z</cp:lastPrinted>
  <dcterms:created xsi:type="dcterms:W3CDTF">2016-12-14T08:49:29Z</dcterms:created>
  <dcterms:modified xsi:type="dcterms:W3CDTF">2021-11-05T07:52:12Z</dcterms:modified>
</cp:coreProperties>
</file>